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9" r:id="rId2"/>
    <p:sldId id="276" r:id="rId3"/>
    <p:sldId id="284" r:id="rId4"/>
    <p:sldId id="285" r:id="rId5"/>
    <p:sldId id="271" r:id="rId6"/>
    <p:sldId id="289" r:id="rId7"/>
    <p:sldId id="286" r:id="rId8"/>
    <p:sldId id="290" r:id="rId9"/>
    <p:sldId id="291" r:id="rId10"/>
    <p:sldId id="292" r:id="rId11"/>
    <p:sldId id="283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77" autoAdjust="0"/>
  </p:normalViewPr>
  <p:slideViewPr>
    <p:cSldViewPr snapToGrid="0">
      <p:cViewPr varScale="1">
        <p:scale>
          <a:sx n="106" d="100"/>
          <a:sy n="106" d="100"/>
        </p:scale>
        <p:origin x="126" y="19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E0A686-31DD-4D80-BD7D-0A1ED548C36F}" type="datetime1">
              <a:rPr lang="pt-BR" smtClean="0"/>
              <a:t>22/09/2022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BFB1-B1DD-485D-B5FF-4512CE4DC35A}" type="datetime1">
              <a:rPr lang="pt-BR" smtClean="0"/>
              <a:pPr/>
              <a:t>22/09/2022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0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10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88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444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 descr="Linha divisória do Slide de título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Marcadores de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a liv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8" name="Forma liv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9" name="Forma liv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0" name="Forma liv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2" name="Forma liv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38" name="Espaço Reservado para Imagem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29254" y="4835817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9" name="Espaço Reservado para Imagem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329254" y="3271181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0" name="Espaço Reservado para Imagem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29254" y="1706545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tângulo arredond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5" name="Retângulo arredond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7" name="Retângulo arredond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8" name="Retângulo arredond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Texto destacado pode ir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de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20" name="Espaço Reservado para Imagem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Cabeçalho da Seção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28" name="Espaço Reservado para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Espaço Reservado para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t-BR" dirty="0"/>
              <a:t>1</a:t>
            </a:r>
          </a:p>
        </p:txBody>
      </p:sp>
      <p:sp>
        <p:nvSpPr>
          <p:cNvPr id="32" name="Espaço Reservado para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pt-BR" dirty="0"/>
              <a:t>2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pt-BR" dirty="0"/>
              <a:t>3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1" name="Espaço Reservado para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2" name="Espaço Reservado para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Título da seção 1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2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cxnSp>
        <p:nvCxnSpPr>
          <p:cNvPr id="15" name="Conector de seta em linha ret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9" name="Espaço Reservado para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item</a:t>
            </a:r>
          </a:p>
        </p:txBody>
      </p:sp>
      <p:sp>
        <p:nvSpPr>
          <p:cNvPr id="50" name="Espaço Reservado para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Imagem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, sem elementos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brig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Número de Contato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Endereço do Site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os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5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2" name="Espaço Reservado para Imagem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5" name="Espaço Reservado para Imagem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ó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pt-BR" sz="1200" dirty="0">
                <a:solidFill>
                  <a:schemeClr val="tx2"/>
                </a:solidFill>
                <a:latin typeface="+mj-lt"/>
              </a:rPr>
              <a:t>Equipe </a:t>
            </a:r>
            <a:r>
              <a:rPr lang="pt-BR" sz="1200" dirty="0" err="1">
                <a:solidFill>
                  <a:schemeClr val="tx2"/>
                </a:solidFill>
                <a:latin typeface="+mj-lt"/>
              </a:rPr>
              <a:t>Soyia</a:t>
            </a:r>
            <a:endParaRPr lang="pt-BR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spaço Reservado para Imagem 43" descr="Imagem ampliada de uma flor&#10;&#10;Descrição gerada com confiança muito alta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Equipe </a:t>
            </a:r>
            <a:r>
              <a:rPr lang="pt-BR" dirty="0" err="1"/>
              <a:t>SoyIA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Sprint 1</a:t>
            </a:r>
          </a:p>
        </p:txBody>
      </p:sp>
      <p:cxnSp>
        <p:nvCxnSpPr>
          <p:cNvPr id="15" name="Conector reto 14" descr="Linha divisória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B01E2EF0-EFFC-4938-87C9-FEE301C9BD30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8181690" y="2401604"/>
            <a:ext cx="1215250" cy="1215250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Resultados desenvolvidos na </a:t>
            </a:r>
            <a:r>
              <a:rPr lang="pt-BR" i="1" dirty="0"/>
              <a:t>Sprint 1 </a:t>
            </a:r>
            <a:r>
              <a:rPr lang="pt-BR" dirty="0"/>
              <a:t>do projeto entregador.</a:t>
            </a:r>
          </a:p>
        </p:txBody>
      </p:sp>
      <p:grpSp>
        <p:nvGrpSpPr>
          <p:cNvPr id="34" name="Grupo 33" title="forma geométrica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Próximos passos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15834" y="2610450"/>
            <a:ext cx="3731019" cy="3712712"/>
          </a:xfrm>
        </p:spPr>
        <p:txBody>
          <a:bodyPr rtlCol="0"/>
          <a:lstStyle/>
          <a:p>
            <a:pPr marL="0" algn="just">
              <a:spcBef>
                <a:spcPts val="200"/>
              </a:spcBef>
            </a:pPr>
            <a:r>
              <a:rPr lang="pt-BR" b="1" dirty="0"/>
              <a:t>Modelo para realizar contagem de sementes por estimativa de tamanho da vagem;</a:t>
            </a:r>
            <a:endParaRPr lang="pt-BR" dirty="0"/>
          </a:p>
          <a:p>
            <a:pPr marL="0" algn="just">
              <a:spcBef>
                <a:spcPts val="200"/>
              </a:spcBef>
            </a:pPr>
            <a:r>
              <a:rPr lang="pt-BR" dirty="0"/>
              <a:t>Modelo de IA para identificar vagens de soja presentes planta: melhorias;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Modelo para identificar plantas de soja;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Modal de orientações para tirar uma foto melhor da planta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Realizar chamada da IA via </a:t>
            </a:r>
            <a:r>
              <a:rPr lang="pt-BR" dirty="0" err="1"/>
              <a:t>request</a:t>
            </a:r>
            <a:r>
              <a:rPr lang="pt-BR" dirty="0"/>
              <a:t> pelo aplicativo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68E7FBEB-32FE-832B-2728-B2960C6E43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pt-BR" dirty="0"/>
              <a:t>Backlog da segunda </a:t>
            </a:r>
            <a:r>
              <a:rPr lang="pt-BR" i="1" dirty="0"/>
              <a:t>sprint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B6B76EEE-390E-0FA6-F35C-9158FCDB04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5835" y="1793889"/>
            <a:ext cx="3731018" cy="638760"/>
          </a:xfrm>
        </p:spPr>
        <p:txBody>
          <a:bodyPr anchor="ctr"/>
          <a:lstStyle/>
          <a:p>
            <a:r>
              <a:rPr lang="pt-BR" dirty="0"/>
              <a:t>Sprint 2</a:t>
            </a:r>
          </a:p>
        </p:txBody>
      </p:sp>
    </p:spTree>
    <p:extLst>
      <p:ext uri="{BB962C8B-B14F-4D97-AF65-F5344CB8AC3E}">
        <p14:creationId xmlns:p14="http://schemas.microsoft.com/office/powerpoint/2010/main" val="352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Folhas ambientai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1" r="11"/>
          <a:stretch>
            <a:fillRect/>
          </a:stretch>
        </p:blipFill>
        <p:spPr>
          <a:xfrm>
            <a:off x="86714" y="86714"/>
            <a:ext cx="12018572" cy="6684572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cxnSp>
        <p:nvCxnSpPr>
          <p:cNvPr id="5" name="Conector reto 4" descr="Linha divisó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>
              <a:spcBef>
                <a:spcPts val="0"/>
              </a:spcBef>
            </a:pPr>
            <a:r>
              <a:rPr lang="pt-BR" sz="2100" dirty="0"/>
              <a:t>Acesse o nosso repositório:</a:t>
            </a:r>
          </a:p>
        </p:txBody>
      </p:sp>
      <p:pic>
        <p:nvPicPr>
          <p:cNvPr id="22" name="Espaço Reservado para Imagem 7">
            <a:extLst>
              <a:ext uri="{FF2B5EF4-FFF2-40B4-BE49-F238E27FC236}">
                <a16:creationId xmlns:a16="http://schemas.microsoft.com/office/drawing/2014/main" id="{0F37327D-9B62-43DF-9877-63D3969628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9628" y="2412127"/>
            <a:ext cx="1215250" cy="1215250"/>
          </a:xfrm>
          <a:prstGeom prst="rect">
            <a:avLst/>
          </a:prstGeom>
        </p:spPr>
      </p:pic>
      <p:sp>
        <p:nvSpPr>
          <p:cNvPr id="12" name="Título 2">
            <a:extLst>
              <a:ext uri="{FF2B5EF4-FFF2-40B4-BE49-F238E27FC236}">
                <a16:creationId xmlns:a16="http://schemas.microsoft.com/office/drawing/2014/main" id="{554D6EF5-3EFB-578A-3E07-CB1FFDCD0CD7}"/>
              </a:ext>
            </a:extLst>
          </p:cNvPr>
          <p:cNvSpPr txBox="1">
            <a:spLocks/>
          </p:cNvSpPr>
          <p:nvPr/>
        </p:nvSpPr>
        <p:spPr>
          <a:xfrm>
            <a:off x="7777111" y="3684671"/>
            <a:ext cx="1920282" cy="160417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288000" tIns="0" rIns="2160000" bIns="144000" rtlCol="0" anchor="b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9A04DD4-D630-6FE1-89FA-FB1C95849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761" y="3847478"/>
            <a:ext cx="1286981" cy="1286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pic>
        <p:nvPicPr>
          <p:cNvPr id="51" name="Espaço Reservado para Imagem 50">
            <a:extLst>
              <a:ext uri="{FF2B5EF4-FFF2-40B4-BE49-F238E27FC236}">
                <a16:creationId xmlns:a16="http://schemas.microsoft.com/office/drawing/2014/main" id="{341CEE26-1963-4695-9881-9604CFB7143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717088" y="2160704"/>
            <a:ext cx="1229425" cy="1229425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/>
              <a:t>Renan Medeiros</a:t>
            </a:r>
            <a:endParaRPr lang="pt-BR" dirty="0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12D96159-C0B2-4669-9AF2-DD3F2FBD8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/>
              <a:t>Scrum Master</a:t>
            </a:r>
          </a:p>
        </p:txBody>
      </p:sp>
      <p:cxnSp>
        <p:nvCxnSpPr>
          <p:cNvPr id="39" name="Conector reto 38" descr="Primeira linha divisória no slide">
            <a:extLst>
              <a:ext uri="{FF2B5EF4-FFF2-40B4-BE49-F238E27FC236}">
                <a16:creationId xmlns:a16="http://schemas.microsoft.com/office/drawing/2014/main" id="{078DBC46-DC34-48E5-BBE3-9F20AB56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Espaço Reservado para Imagem 52">
            <a:extLst>
              <a:ext uri="{FF2B5EF4-FFF2-40B4-BE49-F238E27FC236}">
                <a16:creationId xmlns:a16="http://schemas.microsoft.com/office/drawing/2014/main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tretch>
            <a:fillRect/>
          </a:stretch>
        </p:blipFill>
        <p:spPr>
          <a:xfrm>
            <a:off x="2625401" y="2160704"/>
            <a:ext cx="1229425" cy="1229425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Nicolas </a:t>
            </a:r>
            <a:r>
              <a:rPr lang="pt-BR" dirty="0" err="1"/>
              <a:t>Cursino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Carolina </a:t>
            </a:r>
            <a:r>
              <a:rPr lang="pt-BR" dirty="0" err="1"/>
              <a:t>Margiotti</a:t>
            </a:r>
            <a:endParaRPr lang="pt-BR" dirty="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Felipe Silva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2" name="Conector reto 41" descr="Quarta linha divisória no slide">
            <a:extLst>
              <a:ext uri="{FF2B5EF4-FFF2-40B4-BE49-F238E27FC236}">
                <a16:creationId xmlns:a16="http://schemas.microsoft.com/office/drawing/2014/main" id="{61D2B2CE-528D-4592-97F6-FDDE868D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spaço Reservado para Imagem 58">
            <a:extLst>
              <a:ext uri="{FF2B5EF4-FFF2-40B4-BE49-F238E27FC236}">
                <a16:creationId xmlns:a16="http://schemas.microsoft.com/office/drawing/2014/main" id="{3BDC369E-7FA3-4096-99C0-52610652A8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5"/>
          <a:stretch>
            <a:fillRect/>
          </a:stretch>
        </p:blipFill>
        <p:spPr>
          <a:xfrm>
            <a:off x="8350340" y="2160704"/>
            <a:ext cx="1229425" cy="1229425"/>
          </a:xfrm>
        </p:spPr>
      </p:pic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5048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Daniel Vargas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1456BB4-8D7B-4A7A-ADA1-0D541BE17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3" name="Conector reto 42" descr="Quinta linha divisória no slide">
            <a:extLst>
              <a:ext uri="{FF2B5EF4-FFF2-40B4-BE49-F238E27FC236}">
                <a16:creationId xmlns:a16="http://schemas.microsoft.com/office/drawing/2014/main" id="{A3199775-1577-4D29-AF4F-D96D26CA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/>
          <a:p>
            <a:pPr rtl="0"/>
            <a:r>
              <a:rPr lang="pt-BR" dirty="0"/>
              <a:t>Rafael </a:t>
            </a:r>
            <a:r>
              <a:rPr lang="pt-BR" dirty="0" err="1"/>
              <a:t>Bettini</a:t>
            </a:r>
            <a:endParaRPr lang="pt-BR" dirty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8DAD14CA-6353-42A9-AA28-8504463C8F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sz="1600" dirty="0" err="1"/>
              <a:t>Dev</a:t>
            </a:r>
            <a:r>
              <a:rPr lang="pt-BR" sz="1600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7" name="Espaço Reservado para Imagem 6" descr="Homem com cabelo escuro e óculos&#10;&#10;Descrição gerada automaticamente">
            <a:extLst>
              <a:ext uri="{FF2B5EF4-FFF2-40B4-BE49-F238E27FC236}">
                <a16:creationId xmlns:a16="http://schemas.microsoft.com/office/drawing/2014/main" id="{E3143646-7D79-B116-6C05-951A0E8EC24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/>
          <a:srcRect l="64" r="64"/>
          <a:stretch>
            <a:fillRect/>
          </a:stretch>
        </p:blipFill>
        <p:spPr/>
      </p:pic>
      <p:pic>
        <p:nvPicPr>
          <p:cNvPr id="15" name="Espaço Reservado para Imagem 14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89CD37FD-B217-490E-EA38-87715D32AC7F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/>
          <a:srcRect l="12744" t="5793" r="13824" b="20775"/>
          <a:stretch/>
        </p:blipFill>
        <p:spPr>
          <a:xfrm>
            <a:off x="10258644" y="2160704"/>
            <a:ext cx="1229425" cy="1229425"/>
          </a:xfrm>
        </p:spPr>
      </p:pic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Rafael dos Santos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Espaço Reservado para Imagem 56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tretch>
            <a:fillRect/>
          </a:stretch>
        </p:blipFill>
        <p:spPr>
          <a:xfrm>
            <a:off x="6442075" y="2161381"/>
            <a:ext cx="1228725" cy="1228725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Cristian Mateus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cxnSp>
        <p:nvCxnSpPr>
          <p:cNvPr id="52" name="Conector reto 51" descr="Segunda linha divisória no slide">
            <a:extLst>
              <a:ext uri="{FF2B5EF4-FFF2-40B4-BE49-F238E27FC236}">
                <a16:creationId xmlns:a16="http://schemas.microsoft.com/office/drawing/2014/main" id="{D35B09D6-FCA6-46B1-B56A-93C52E80E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9186" y="2259164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Espaço Reservado para Imagem 104" descr="Espaço Reservado para Imagem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problema</a:t>
            </a:r>
          </a:p>
        </p:txBody>
      </p:sp>
      <p:pic>
        <p:nvPicPr>
          <p:cNvPr id="71" name="Espaço Reservado para Imagem 70" descr="Grão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Grãos e Vagens</a:t>
            </a:r>
          </a:p>
        </p:txBody>
      </p:sp>
      <p:sp>
        <p:nvSpPr>
          <p:cNvPr id="78" name="Espaço Reservado para Texto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378687" cy="720000"/>
          </a:xfrm>
        </p:spPr>
        <p:txBody>
          <a:bodyPr rtlCol="0"/>
          <a:lstStyle/>
          <a:p>
            <a:pPr rtl="0"/>
            <a:r>
              <a:rPr lang="pt-BR" dirty="0"/>
              <a:t>É necessário preencher manualmente no app a quantidade de grãos e vagens que a planta tem.</a:t>
            </a:r>
          </a:p>
        </p:txBody>
      </p:sp>
      <p:cxnSp>
        <p:nvCxnSpPr>
          <p:cNvPr id="79" name="Conector reto 78" descr="Primeira linha divisória no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Espaço Reservado para Imagem 72" descr="Ampulheta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Tempo</a:t>
            </a:r>
          </a:p>
        </p:txBody>
      </p:sp>
      <p:sp>
        <p:nvSpPr>
          <p:cNvPr id="76" name="Espaço Reservado para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 rtlCol="0"/>
          <a:lstStyle/>
          <a:p>
            <a:pPr rtl="0"/>
            <a:r>
              <a:rPr lang="pt-BR" dirty="0"/>
              <a:t>Esse é um processo que leva no mínimo 15 minutos indo á campo.</a:t>
            </a:r>
          </a:p>
        </p:txBody>
      </p:sp>
      <p:cxnSp>
        <p:nvCxnSpPr>
          <p:cNvPr id="80" name="Conector reto 79" descr="Segunda linha divisória no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Espaço Reservado para Imagem 74" descr="Relógio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Eficiência</a:t>
            </a:r>
          </a:p>
        </p:txBody>
      </p:sp>
      <p:sp>
        <p:nvSpPr>
          <p:cNvPr id="77" name="Espaço Reservado para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3002400" cy="720000"/>
          </a:xfrm>
        </p:spPr>
        <p:txBody>
          <a:bodyPr rtlCol="0"/>
          <a:lstStyle/>
          <a:p>
            <a:pPr rtl="0"/>
            <a:r>
              <a:rPr lang="pt-BR" dirty="0"/>
              <a:t>Uma inteligência artificial poderia fazer a contagem preliminar e mais rápido que um ser humano como uso de uma foto.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92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 da Sprint 1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0491" y="2443763"/>
            <a:ext cx="3731019" cy="3712712"/>
          </a:xfrm>
        </p:spPr>
        <p:txBody>
          <a:bodyPr rtlCol="0"/>
          <a:lstStyle/>
          <a:p>
            <a:pPr marL="0" algn="just">
              <a:spcBef>
                <a:spcPts val="200"/>
              </a:spcBef>
            </a:pPr>
            <a:r>
              <a:rPr lang="pt-BR" b="1" dirty="0"/>
              <a:t>Modelo de IA para identificar vagens de soja presentes planta.</a:t>
            </a:r>
            <a:endParaRPr lang="pt-BR" dirty="0"/>
          </a:p>
          <a:p>
            <a:pPr marL="0" algn="just">
              <a:spcBef>
                <a:spcPts val="200"/>
              </a:spcBef>
            </a:pPr>
            <a:r>
              <a:rPr lang="pt-BR" dirty="0" err="1"/>
              <a:t>Refatoração</a:t>
            </a:r>
            <a:r>
              <a:rPr lang="pt-BR" dirty="0"/>
              <a:t> da tela de Cadastro de Amostras;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Estudo: Redes Neurais </a:t>
            </a:r>
            <a:r>
              <a:rPr lang="pt-BR" dirty="0" err="1"/>
              <a:t>Convolucionais</a:t>
            </a:r>
            <a:r>
              <a:rPr lang="pt-BR" dirty="0"/>
              <a:t>;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Estudo: Processamento de Imagem;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Redimensionar imagens lidas pela IA aplicando </a:t>
            </a:r>
            <a:r>
              <a:rPr lang="pt-BR" dirty="0" err="1"/>
              <a:t>padding</a:t>
            </a:r>
            <a:r>
              <a:rPr lang="pt-BR" dirty="0"/>
              <a:t>.</a:t>
            </a:r>
          </a:p>
          <a:p>
            <a:pPr marL="0" algn="just">
              <a:spcBef>
                <a:spcPts val="200"/>
              </a:spcBef>
            </a:pPr>
            <a:r>
              <a:rPr lang="pt-BR" dirty="0"/>
              <a:t>Finalizar tradução das telas;</a:t>
            </a:r>
          </a:p>
          <a:p>
            <a:pPr marL="0">
              <a:spcBef>
                <a:spcPts val="200"/>
              </a:spcBef>
            </a:pPr>
            <a:r>
              <a:rPr lang="pt-BR" dirty="0"/>
              <a:t>Processamento de imagem: converter RGB para binário;</a:t>
            </a:r>
          </a:p>
          <a:p>
            <a:endParaRPr lang="pt-BR" sz="2000" dirty="0"/>
          </a:p>
          <a:p>
            <a:endParaRPr lang="pt-BR" sz="2000" dirty="0"/>
          </a:p>
          <a:p>
            <a:pPr rtl="0"/>
            <a:endParaRPr lang="pt-BR" sz="2800" dirty="0"/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68E7FBEB-32FE-832B-2728-B2960C6E43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B6B76EEE-390E-0FA6-F35C-9158FCDB04F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230491" y="1580782"/>
            <a:ext cx="3731018" cy="638760"/>
          </a:xfrm>
        </p:spPr>
        <p:txBody>
          <a:bodyPr anchor="ctr"/>
          <a:lstStyle/>
          <a:p>
            <a:r>
              <a:rPr lang="pt-BR" dirty="0"/>
              <a:t>Sprint 1</a:t>
            </a:r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MVP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Progresso do reconhecimento de vagens de soja presente na planta</a:t>
            </a:r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83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MVP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D09F5C-3C7A-041E-091B-8EAA21F81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015" y="1804983"/>
            <a:ext cx="197167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BD51A45-5959-AF60-FEE5-B1E22933F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"/>
          <a:stretch/>
        </p:blipFill>
        <p:spPr bwMode="auto">
          <a:xfrm>
            <a:off x="2303942" y="609175"/>
            <a:ext cx="2424921" cy="4019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92103F26-EC09-36C6-BA12-0289155CBC88}"/>
              </a:ext>
            </a:extLst>
          </p:cNvPr>
          <p:cNvSpPr txBox="1">
            <a:spLocks/>
          </p:cNvSpPr>
          <p:nvPr/>
        </p:nvSpPr>
        <p:spPr>
          <a:xfrm>
            <a:off x="156369" y="627562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Confiança média: 51%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3420AB0E-2EB1-84AC-AD62-36642A78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1571621"/>
            <a:ext cx="14478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7C1AAABA-AE1A-5547-3222-4FD58E2A8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10" y="1330694"/>
            <a:ext cx="1520748" cy="419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54D3C3FC-82BC-BB99-65A4-7308B2EC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55" y="410853"/>
            <a:ext cx="1790700" cy="463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B4BCB88F-7702-3128-3FD8-295BBA79A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874" y="365173"/>
            <a:ext cx="1785218" cy="492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9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Burndown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208564F-8016-0D37-EDBC-1AB392F1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4331"/>
            <a:ext cx="12192000" cy="35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5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Próximos passos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7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373_TF16411174.potx" id="{4D81F648-34DB-46BC-A233-EE22A491ED4D}" vid="{5B1442B3-E17A-4F57-8625-D77AB4EF32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</Template>
  <TotalTime>0</TotalTime>
  <Words>267</Words>
  <Application>Microsoft Office PowerPoint</Application>
  <PresentationFormat>Widescreen</PresentationFormat>
  <Paragraphs>66</Paragraphs>
  <Slides>11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Times New Roman</vt:lpstr>
      <vt:lpstr>Tema do Office</vt:lpstr>
      <vt:lpstr>Equipe SoyIA  Sprint 1</vt:lpstr>
      <vt:lpstr>A Equipe</vt:lpstr>
      <vt:lpstr>A Equipe</vt:lpstr>
      <vt:lpstr>O problema</vt:lpstr>
      <vt:lpstr>Backlog da Sprint 1</vt:lpstr>
      <vt:lpstr>MVP</vt:lpstr>
      <vt:lpstr>MVP</vt:lpstr>
      <vt:lpstr>Burndown</vt:lpstr>
      <vt:lpstr>Próximos passos</vt:lpstr>
      <vt:lpstr>Próximos passos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2022-09-14T10:54:18Z</dcterms:created>
  <dcterms:modified xsi:type="dcterms:W3CDTF">2022-09-23T00:44:57Z</dcterms:modified>
</cp:coreProperties>
</file>